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Old Standard TT"/>
      <p:regular r:id="rId51"/>
      <p:bold r:id="rId52"/>
      <p:italic r:id="rId53"/>
    </p:embeddedFont>
    <p:embeddedFont>
      <p:font typeface="Roboto Mon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931A974-6906-429E-AD6E-41A983C71B21}">
  <a:tblStyle styleId="{0931A974-6906-429E-AD6E-41A983C71B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OldStandardTT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OldStandardTT-italic.fntdata"/><Relationship Id="rId52" Type="http://schemas.openxmlformats.org/officeDocument/2006/relationships/font" Target="fonts/OldStandardTT-bold.fntdata"/><Relationship Id="rId11" Type="http://schemas.openxmlformats.org/officeDocument/2006/relationships/slide" Target="slides/slide3.xml"/><Relationship Id="rId55" Type="http://schemas.openxmlformats.org/officeDocument/2006/relationships/font" Target="fonts/RobotoMono-bold.fntdata"/><Relationship Id="rId10" Type="http://schemas.openxmlformats.org/officeDocument/2006/relationships/slide" Target="slides/slide2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5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4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cb5d0bcc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cb5d0bcc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cb5d0bcc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bcb5d0bcc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cb5d0bcc2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bcb5d0bcc2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b5d0bcc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bcb5d0bcc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bcb5d0bcc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bcb5d0bcc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cb5d0bcc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bcb5d0bcc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cb5d0bcc2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bcb5d0bcc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cb5d0bcc2_0_1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cb5d0bcc2_0_1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cb5d0bcc2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cb5d0bcc2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cb5d0bcc2_0_1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cb5d0bcc2_0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b5d0bcc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b5d0bcc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cb5d0bcc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cb5d0bcc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cb5d0bcc2_0_1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cb5d0bcc2_0_1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cb5d0bcc2_0_1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cb5d0bcc2_0_1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cb5d0bcc2_0_1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cb5d0bcc2_0_1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cb5d0bcc2_0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cb5d0bcc2_0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bcb5d0bcc2_0_1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bcb5d0bcc2_0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cb5d0bcc2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cb5d0bcc2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bcb5d0bcc2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bcb5d0bcc2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bcb5d0bcc2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bcb5d0bcc2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cb5d0bcc2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cb5d0bcc2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cb5d0bcc2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cb5d0bcc2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bcb5d0bcc2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bcb5d0bcc2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bcb5d0bcc2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bcb5d0bcc2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bcb5d0bcc2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bcb5d0bcc2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cb5d0bcc2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cb5d0bcc2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cb5d0bcc2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cb5d0bcc2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cb5d0bcc2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bcb5d0bcc2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bcb5d0bcc2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bcb5d0bcc2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cb5d0bcc2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cb5d0bcc2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bcb5d0bcc2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bcb5d0bcc2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cb5d0bcc2_0_1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cb5d0bcc2_0_1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bcb5d0bcc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bcb5d0bcc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bcb5d0bcc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bcb5d0bcc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bcb5d0bcc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bcb5d0bcc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cb5d0bcc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cb5d0bcc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cb5d0bcc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cb5d0bcc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3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Natural Language Processing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7" name="Google Shape;207;p47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sp>
        <p:nvSpPr>
          <p:cNvPr id="208" name="Google Shape;208;p47"/>
          <p:cNvSpPr txBox="1"/>
          <p:nvPr/>
        </p:nvSpPr>
        <p:spPr>
          <a:xfrm>
            <a:off x="382700" y="35491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+"/>
            </a:pPr>
            <a:r>
              <a:rPr lang="ru" sz="1800">
                <a:solidFill>
                  <a:srgbClr val="FF0000"/>
                </a:solidFill>
              </a:rPr>
              <a:t>Проблема: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нет информации о порядке слов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800" y="2029975"/>
            <a:ext cx="4763358" cy="15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15" name="Google Shape;21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362"/>
            <a:ext cx="8839200" cy="204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1" name="Google Shape;22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9300"/>
            <a:ext cx="8839199" cy="223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TF-IDF</a:t>
            </a:r>
            <a:endParaRPr/>
          </a:p>
        </p:txBody>
      </p:sp>
      <p:pic>
        <p:nvPicPr>
          <p:cNvPr id="227" name="Google Shape;2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2588"/>
            <a:ext cx="8276052" cy="350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0"/>
          <p:cNvSpPr txBox="1"/>
          <p:nvPr/>
        </p:nvSpPr>
        <p:spPr>
          <a:xfrm>
            <a:off x="77600" y="4735625"/>
            <a:ext cx="784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https://github.com/girafe-ai/ml-mipt/blob/master/week0_08_extra_texts/ml-mipt_Fall_2019_Lecture08_WordVectors.pdf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Коллокация</a:t>
            </a:r>
            <a:endParaRPr/>
          </a:p>
        </p:txBody>
      </p:sp>
      <p:sp>
        <p:nvSpPr>
          <p:cNvPr id="234" name="Google Shape;234;p51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N-грамма</a:t>
            </a:r>
            <a:r>
              <a:rPr lang="ru" sz="1800">
                <a:solidFill>
                  <a:srgbClr val="434343"/>
                </a:solidFill>
              </a:rPr>
              <a:t> - последовательность из N слов,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434343"/>
                </a:solidFill>
              </a:rPr>
              <a:t>Коллокация</a:t>
            </a:r>
            <a:r>
              <a:rPr lang="ru" sz="1800">
                <a:solidFill>
                  <a:srgbClr val="434343"/>
                </a:solidFill>
              </a:rPr>
              <a:t> - сочетание слов, не обязательно идущих подряд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35" name="Google Shape;2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2269400"/>
            <a:ext cx="4892754" cy="26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sp>
        <p:nvSpPr>
          <p:cNvPr id="241" name="Google Shape;241;p52"/>
          <p:cNvSpPr txBox="1"/>
          <p:nvPr/>
        </p:nvSpPr>
        <p:spPr>
          <a:xfrm>
            <a:off x="372725" y="1315525"/>
            <a:ext cx="73245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Скользящие окно фиксированной длины: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42" name="Google Shape;2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25" y="2337775"/>
            <a:ext cx="4824475" cy="17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/>
              <a:t>Pointwise mutual information</a:t>
            </a:r>
            <a:endParaRPr/>
          </a:p>
        </p:txBody>
      </p:sp>
      <p:pic>
        <p:nvPicPr>
          <p:cNvPr id="248" name="Google Shape;2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103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More clever way: context embeddings</a:t>
            </a:r>
            <a:endParaRPr/>
          </a:p>
        </p:txBody>
      </p:sp>
      <p:sp>
        <p:nvSpPr>
          <p:cNvPr id="254" name="Google Shape;254;p54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Let’s consider words that can fit in the gaps: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Marie rode a </a:t>
            </a:r>
            <a:r>
              <a:rPr b="1" lang="ru"/>
              <a:t>______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ru"/>
              <a:t>______ </a:t>
            </a:r>
            <a:r>
              <a:rPr lang="ru"/>
              <a:t>wheel was punctured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The </a:t>
            </a:r>
            <a:r>
              <a:rPr b="1" lang="ru"/>
              <a:t>______ </a:t>
            </a:r>
            <a:r>
              <a:rPr lang="ru"/>
              <a:t>has a beautiful white frame</a:t>
            </a:r>
            <a:endParaRPr/>
          </a:p>
        </p:txBody>
      </p:sp>
      <p:graphicFrame>
        <p:nvGraphicFramePr>
          <p:cNvPr id="255" name="Google Shape;255;p54"/>
          <p:cNvGraphicFramePr/>
          <p:nvPr/>
        </p:nvGraphicFramePr>
        <p:xfrm>
          <a:off x="405525" y="292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{0931A974-6906-429E-AD6E-41A983C71B21}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Bicycle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Bike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Car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Horse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55"/>
          <p:cNvSpPr txBox="1"/>
          <p:nvPr>
            <p:ph idx="1" type="body"/>
          </p:nvPr>
        </p:nvSpPr>
        <p:spPr>
          <a:xfrm>
            <a:off x="406375" y="206757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1</a:t>
            </a:r>
            <a:r>
              <a:rPr lang="ru"/>
              <a:t>) = [12,       1,       0,      10,     5,...]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horse     ride   wheel   roof    hair   breed</a:t>
            </a:r>
            <a:endParaRPr/>
          </a:p>
        </p:txBody>
      </p:sp>
      <p:cxnSp>
        <p:nvCxnSpPr>
          <p:cNvPr id="262" name="Google Shape;262;p55"/>
          <p:cNvCxnSpPr/>
          <p:nvPr/>
        </p:nvCxnSpPr>
        <p:spPr>
          <a:xfrm flipH="1" rot="10800000">
            <a:off x="1915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55"/>
          <p:cNvCxnSpPr/>
          <p:nvPr/>
        </p:nvCxnSpPr>
        <p:spPr>
          <a:xfrm flipH="1" rot="10800000">
            <a:off x="2699400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55"/>
          <p:cNvCxnSpPr/>
          <p:nvPr/>
        </p:nvCxnSpPr>
        <p:spPr>
          <a:xfrm flipH="1" rot="10800000">
            <a:off x="3367188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55"/>
          <p:cNvCxnSpPr/>
          <p:nvPr/>
        </p:nvCxnSpPr>
        <p:spPr>
          <a:xfrm flipH="1" rot="10800000">
            <a:off x="40349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55"/>
          <p:cNvCxnSpPr/>
          <p:nvPr/>
        </p:nvCxnSpPr>
        <p:spPr>
          <a:xfrm flipH="1" rot="10800000">
            <a:off x="466142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p55"/>
          <p:cNvCxnSpPr/>
          <p:nvPr/>
        </p:nvCxnSpPr>
        <p:spPr>
          <a:xfrm flipH="1" rot="10800000">
            <a:off x="5287875" y="301962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55"/>
          <p:cNvSpPr txBox="1"/>
          <p:nvPr/>
        </p:nvSpPr>
        <p:spPr>
          <a:xfrm>
            <a:off x="311700" y="1189250"/>
            <a:ext cx="84516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434343"/>
                </a:solidFill>
              </a:rPr>
              <a:t>Let’s take into account words meanings in some way: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2"/>
                </a:solidFill>
              </a:rPr>
              <a:t>v(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)[ j ] = count(co-occurrences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 sz="1800">
                <a:solidFill>
                  <a:schemeClr val="dk2"/>
                </a:solidFill>
              </a:rPr>
              <a:t> with </a:t>
            </a:r>
            <a:r>
              <a:rPr lang="ru" sz="1800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>
                <a:solidFill>
                  <a:schemeClr val="dk2"/>
                </a:solidFill>
              </a:rPr>
              <a:t> </a:t>
            </a:r>
            <a:r>
              <a:rPr lang="ru" sz="1800">
                <a:solidFill>
                  <a:schemeClr val="dk2"/>
                </a:solidFill>
              </a:rPr>
              <a:t>in dataset)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9" name="Google Shape;269;p55"/>
          <p:cNvSpPr txBox="1"/>
          <p:nvPr>
            <p:ph idx="1" type="body"/>
          </p:nvPr>
        </p:nvSpPr>
        <p:spPr>
          <a:xfrm>
            <a:off x="406375" y="3198425"/>
            <a:ext cx="85206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v(word</a:t>
            </a:r>
            <a:r>
              <a:rPr baseline="-25000" lang="ru"/>
              <a:t>2</a:t>
            </a:r>
            <a:r>
              <a:rPr lang="ru"/>
              <a:t>) = [20,    10,       0,      0,       1,...]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                </a:t>
            </a:r>
            <a:r>
              <a:rPr lang="ru">
                <a:solidFill>
                  <a:srgbClr val="3C78D8"/>
                </a:solidFill>
              </a:rPr>
              <a:t>car         ride   wheel   roof    hair   breed</a:t>
            </a:r>
            <a:endParaRPr/>
          </a:p>
        </p:txBody>
      </p:sp>
      <p:cxnSp>
        <p:nvCxnSpPr>
          <p:cNvPr id="270" name="Google Shape;270;p55"/>
          <p:cNvCxnSpPr/>
          <p:nvPr/>
        </p:nvCxnSpPr>
        <p:spPr>
          <a:xfrm flipH="1" rot="10800000">
            <a:off x="1915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55"/>
          <p:cNvCxnSpPr/>
          <p:nvPr/>
        </p:nvCxnSpPr>
        <p:spPr>
          <a:xfrm flipH="1" rot="10800000">
            <a:off x="2699400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55"/>
          <p:cNvCxnSpPr/>
          <p:nvPr/>
        </p:nvCxnSpPr>
        <p:spPr>
          <a:xfrm flipH="1" rot="10800000">
            <a:off x="3367188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55"/>
          <p:cNvCxnSpPr/>
          <p:nvPr/>
        </p:nvCxnSpPr>
        <p:spPr>
          <a:xfrm flipH="1" rot="10800000">
            <a:off x="40349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p55"/>
          <p:cNvCxnSpPr/>
          <p:nvPr/>
        </p:nvCxnSpPr>
        <p:spPr>
          <a:xfrm flipH="1" rot="10800000">
            <a:off x="466142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55"/>
          <p:cNvCxnSpPr/>
          <p:nvPr/>
        </p:nvCxnSpPr>
        <p:spPr>
          <a:xfrm flipH="1" rot="10800000">
            <a:off x="5287875" y="4150475"/>
            <a:ext cx="10500" cy="1788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56"/>
          <p:cNvSpPr txBox="1"/>
          <p:nvPr>
            <p:ph idx="1" type="body"/>
          </p:nvPr>
        </p:nvSpPr>
        <p:spPr>
          <a:xfrm>
            <a:off x="311700" y="115247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v(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)[ j ] = count(co-occurrences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i</a:t>
            </a:r>
            <a:r>
              <a:rPr lang="ru"/>
              <a:t> with </a:t>
            </a:r>
            <a:r>
              <a:rPr lang="ru">
                <a:solidFill>
                  <a:srgbClr val="3C78D8"/>
                </a:solidFill>
              </a:rPr>
              <a:t>word</a:t>
            </a:r>
            <a:r>
              <a:rPr baseline="-25000" lang="ru" sz="3000">
                <a:solidFill>
                  <a:srgbClr val="3C78D8"/>
                </a:solidFill>
              </a:rPr>
              <a:t>j</a:t>
            </a:r>
            <a:r>
              <a:rPr baseline="-25000" lang="ru" sz="3000"/>
              <a:t> </a:t>
            </a:r>
            <a:r>
              <a:rPr lang="ru"/>
              <a:t>in dataset)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p56"/>
          <p:cNvSpPr/>
          <p:nvPr/>
        </p:nvSpPr>
        <p:spPr>
          <a:xfrm>
            <a:off x="2809925" y="2319300"/>
            <a:ext cx="462900" cy="213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56"/>
          <p:cNvSpPr/>
          <p:nvPr/>
        </p:nvSpPr>
        <p:spPr>
          <a:xfrm>
            <a:off x="5676075" y="2670300"/>
            <a:ext cx="462900" cy="143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56"/>
          <p:cNvCxnSpPr/>
          <p:nvPr/>
        </p:nvCxnSpPr>
        <p:spPr>
          <a:xfrm flipH="1" rot="10800000">
            <a:off x="3483100" y="3350975"/>
            <a:ext cx="1819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56"/>
          <p:cNvSpPr txBox="1"/>
          <p:nvPr/>
        </p:nvSpPr>
        <p:spPr>
          <a:xfrm>
            <a:off x="3809100" y="3025350"/>
            <a:ext cx="1617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Dimensional reduction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6" name="Google Shape;286;p56"/>
          <p:cNvSpPr txBox="1"/>
          <p:nvPr/>
        </p:nvSpPr>
        <p:spPr>
          <a:xfrm>
            <a:off x="1421500" y="3151350"/>
            <a:ext cx="10308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v(word) = 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87" name="Google Shape;287;p56"/>
          <p:cNvSpPr txBox="1"/>
          <p:nvPr/>
        </p:nvSpPr>
        <p:spPr>
          <a:xfrm rot="-5400000">
            <a:off x="2264000" y="3022925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[12, 1, 2, 0, 5,…]</a:t>
            </a:r>
            <a:endParaRPr/>
          </a:p>
        </p:txBody>
      </p:sp>
      <p:sp>
        <p:nvSpPr>
          <p:cNvPr id="288" name="Google Shape;288;p56"/>
          <p:cNvSpPr txBox="1"/>
          <p:nvPr/>
        </p:nvSpPr>
        <p:spPr>
          <a:xfrm rot="-5400000">
            <a:off x="5135450" y="2906700"/>
            <a:ext cx="1733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[5, 5, 4, 3,…]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такое </a:t>
            </a:r>
            <a:r>
              <a:rPr lang="ru" sz="2400"/>
              <a:t>Natural Language Processing</a:t>
            </a:r>
            <a:r>
              <a:rPr lang="ru"/>
              <a:t>?</a:t>
            </a:r>
            <a:endParaRPr/>
          </a:p>
        </p:txBody>
      </p:sp>
      <p:sp>
        <p:nvSpPr>
          <p:cNvPr id="153" name="Google Shape;153;p39"/>
          <p:cNvSpPr txBox="1"/>
          <p:nvPr/>
        </p:nvSpPr>
        <p:spPr>
          <a:xfrm>
            <a:off x="1057800" y="2571750"/>
            <a:ext cx="70284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nlp = linguistic + machine_learning</a:t>
            </a:r>
            <a:endParaRPr sz="18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Context embeddings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7"/>
          <p:cNvSpPr txBox="1"/>
          <p:nvPr>
            <p:ph idx="1" type="body"/>
          </p:nvPr>
        </p:nvSpPr>
        <p:spPr>
          <a:xfrm>
            <a:off x="311700" y="1404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Проблемы: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редкие слова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требуются много вычислительных ресурсов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>
                <a:solidFill>
                  <a:srgbClr val="FF0000"/>
                </a:solidFill>
              </a:rPr>
              <a:t>при изменении датасета требуются новые вычисления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</a:t>
            </a:r>
            <a:r>
              <a:rPr lang="ru"/>
              <a:t>ingular value decomposition</a:t>
            </a:r>
            <a:endParaRPr/>
          </a:p>
        </p:txBody>
      </p:sp>
      <p:pic>
        <p:nvPicPr>
          <p:cNvPr id="300" name="Google Shape;3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925" y="1702325"/>
            <a:ext cx="6530449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8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pic>
        <p:nvPicPr>
          <p:cNvPr id="307" name="Google Shape;3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25" y="1853825"/>
            <a:ext cx="6785699" cy="18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9"/>
          <p:cNvSpPr txBox="1"/>
          <p:nvPr/>
        </p:nvSpPr>
        <p:spPr>
          <a:xfrm>
            <a:off x="311700" y="4718575"/>
            <a:ext cx="6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https://drive.google.com/file/d/1y2GKIKBzie7l8iycBO6gTKGiTTfJc4Dr/view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Co-Occurrence Counts</a:t>
            </a:r>
            <a:endParaRPr/>
          </a:p>
        </p:txBody>
      </p:sp>
      <p:sp>
        <p:nvSpPr>
          <p:cNvPr id="314" name="Google Shape;314;p60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60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60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0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18" name="Google Shape;318;p60"/>
          <p:cNvCxnSpPr>
            <a:stCxn id="317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0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20" name="Google Shape;320;p60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60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22" name="Google Shape;322;p60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60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60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25" name="Google Shape;325;p60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6" name="Google Shape;326;p60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60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28" name="Google Shape;328;p60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31" name="Google Shape;331;p60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0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33" name="Google Shape;333;p60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4" name="Google Shape;334;p60"/>
          <p:cNvCxnSpPr>
            <a:stCxn id="333" idx="1"/>
            <a:endCxn id="324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60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36" name="Google Shape;336;p60"/>
          <p:cNvCxnSpPr>
            <a:stCxn id="335" idx="2"/>
            <a:endCxn id="329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60"/>
          <p:cNvCxnSpPr>
            <a:stCxn id="338" idx="3"/>
            <a:endCxn id="316" idx="3"/>
          </p:cNvCxnSpPr>
          <p:nvPr/>
        </p:nvCxnSpPr>
        <p:spPr>
          <a:xfrm flipH="1" rot="10800000">
            <a:off x="1589350" y="2230775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9" name="Google Shape;3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" y="2803600"/>
            <a:ext cx="1277826" cy="3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"/>
              <a:t>Pointwise mutual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1"/>
          <p:cNvSpPr/>
          <p:nvPr/>
        </p:nvSpPr>
        <p:spPr>
          <a:xfrm>
            <a:off x="1747400" y="224127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61"/>
          <p:cNvSpPr/>
          <p:nvPr/>
        </p:nvSpPr>
        <p:spPr>
          <a:xfrm>
            <a:off x="1747425" y="225180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1"/>
          <p:cNvSpPr/>
          <p:nvPr/>
        </p:nvSpPr>
        <p:spPr>
          <a:xfrm rot="-5400000">
            <a:off x="1487050" y="303267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1"/>
          <p:cNvSpPr txBox="1"/>
          <p:nvPr/>
        </p:nvSpPr>
        <p:spPr>
          <a:xfrm>
            <a:off x="148600" y="209415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v word</a:t>
            </a:r>
            <a:endParaRPr/>
          </a:p>
        </p:txBody>
      </p:sp>
      <p:cxnSp>
        <p:nvCxnSpPr>
          <p:cNvPr id="349" name="Google Shape;349;p61"/>
          <p:cNvCxnSpPr>
            <a:stCxn id="348" idx="3"/>
          </p:cNvCxnSpPr>
          <p:nvPr/>
        </p:nvCxnSpPr>
        <p:spPr>
          <a:xfrm>
            <a:off x="1190200" y="230970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61"/>
          <p:cNvSpPr txBox="1"/>
          <p:nvPr/>
        </p:nvSpPr>
        <p:spPr>
          <a:xfrm>
            <a:off x="2034624" y="4221150"/>
            <a:ext cx="7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word</a:t>
            </a:r>
            <a:endParaRPr/>
          </a:p>
        </p:txBody>
      </p:sp>
      <p:cxnSp>
        <p:nvCxnSpPr>
          <p:cNvPr id="351" name="Google Shape;351;p61"/>
          <p:cNvCxnSpPr/>
          <p:nvPr/>
        </p:nvCxnSpPr>
        <p:spPr>
          <a:xfrm rot="10800000">
            <a:off x="2348199" y="3955875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61"/>
          <p:cNvSpPr txBox="1"/>
          <p:nvPr/>
        </p:nvSpPr>
        <p:spPr>
          <a:xfrm>
            <a:off x="3724850" y="273987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53" name="Google Shape;353;p61"/>
          <p:cNvSpPr/>
          <p:nvPr/>
        </p:nvSpPr>
        <p:spPr>
          <a:xfrm>
            <a:off x="4440125" y="220057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61"/>
          <p:cNvSpPr/>
          <p:nvPr/>
        </p:nvSpPr>
        <p:spPr>
          <a:xfrm>
            <a:off x="4440125" y="23097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4134775" y="215205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</a:t>
            </a:r>
            <a:endParaRPr/>
          </a:p>
        </p:txBody>
      </p:sp>
      <p:sp>
        <p:nvSpPr>
          <p:cNvPr id="356" name="Google Shape;356;p61"/>
          <p:cNvSpPr txBox="1"/>
          <p:nvPr/>
        </p:nvSpPr>
        <p:spPr>
          <a:xfrm>
            <a:off x="51974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7" name="Google Shape;357;p61"/>
          <p:cNvSpPr/>
          <p:nvPr/>
        </p:nvSpPr>
        <p:spPr>
          <a:xfrm>
            <a:off x="5639250" y="280360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61"/>
          <p:cNvSpPr txBox="1"/>
          <p:nvPr/>
        </p:nvSpPr>
        <p:spPr>
          <a:xfrm>
            <a:off x="6470250" y="290530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59" name="Google Shape;359;p61"/>
          <p:cNvSpPr/>
          <p:nvPr/>
        </p:nvSpPr>
        <p:spPr>
          <a:xfrm rot="-5400000">
            <a:off x="7483075" y="224320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1"/>
          <p:cNvSpPr/>
          <p:nvPr/>
        </p:nvSpPr>
        <p:spPr>
          <a:xfrm rot="-5400000">
            <a:off x="6827850" y="30629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61"/>
          <p:cNvSpPr txBox="1"/>
          <p:nvPr/>
        </p:nvSpPr>
        <p:spPr>
          <a:xfrm>
            <a:off x="6959400" y="344667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62" name="Google Shape;362;p61"/>
          <p:cNvCxnSpPr/>
          <p:nvPr/>
        </p:nvCxnSpPr>
        <p:spPr>
          <a:xfrm>
            <a:off x="5660250" y="281062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1"/>
          <p:cNvSpPr txBox="1"/>
          <p:nvPr/>
        </p:nvSpPr>
        <p:spPr>
          <a:xfrm>
            <a:off x="3672300" y="252525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64" name="Google Shape;364;p61"/>
          <p:cNvSpPr txBox="1"/>
          <p:nvPr/>
        </p:nvSpPr>
        <p:spPr>
          <a:xfrm>
            <a:off x="4945000" y="150415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5" name="Google Shape;365;p61"/>
          <p:cNvCxnSpPr>
            <a:stCxn id="364" idx="1"/>
            <a:endCxn id="355" idx="3"/>
          </p:cNvCxnSpPr>
          <p:nvPr/>
        </p:nvCxnSpPr>
        <p:spPr>
          <a:xfrm flipH="1">
            <a:off x="4565800" y="171970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61"/>
          <p:cNvSpPr txBox="1"/>
          <p:nvPr/>
        </p:nvSpPr>
        <p:spPr>
          <a:xfrm>
            <a:off x="7100650" y="193525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67" name="Google Shape;367;p61"/>
          <p:cNvCxnSpPr>
            <a:stCxn id="366" idx="2"/>
            <a:endCxn id="360" idx="3"/>
          </p:cNvCxnSpPr>
          <p:nvPr/>
        </p:nvCxnSpPr>
        <p:spPr>
          <a:xfrm flipH="1">
            <a:off x="7127650" y="230335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8" name="Google Shape;3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50" y="2803600"/>
            <a:ext cx="1199550" cy="3156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61"/>
          <p:cNvCxnSpPr>
            <a:stCxn id="368" idx="3"/>
            <a:endCxn id="347" idx="3"/>
          </p:cNvCxnSpPr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Latent semantic analysis</a:t>
            </a:r>
            <a:endParaRPr/>
          </a:p>
        </p:txBody>
      </p:sp>
      <p:sp>
        <p:nvSpPr>
          <p:cNvPr id="375" name="Google Shape;375;p62"/>
          <p:cNvSpPr/>
          <p:nvPr/>
        </p:nvSpPr>
        <p:spPr>
          <a:xfrm>
            <a:off x="1747375" y="2135425"/>
            <a:ext cx="1767000" cy="1704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2"/>
          <p:cNvSpPr/>
          <p:nvPr/>
        </p:nvSpPr>
        <p:spPr>
          <a:xfrm>
            <a:off x="1747400" y="2145950"/>
            <a:ext cx="17670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 rot="-5400000">
            <a:off x="1487025" y="2926825"/>
            <a:ext cx="1725000" cy="1212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2"/>
          <p:cNvSpPr txBox="1"/>
          <p:nvPr/>
        </p:nvSpPr>
        <p:spPr>
          <a:xfrm>
            <a:off x="148575" y="1988300"/>
            <a:ext cx="104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document</a:t>
            </a:r>
            <a:endParaRPr/>
          </a:p>
        </p:txBody>
      </p:sp>
      <p:cxnSp>
        <p:nvCxnSpPr>
          <p:cNvPr id="379" name="Google Shape;379;p62"/>
          <p:cNvCxnSpPr>
            <a:stCxn id="378" idx="3"/>
          </p:cNvCxnSpPr>
          <p:nvPr/>
        </p:nvCxnSpPr>
        <p:spPr>
          <a:xfrm>
            <a:off x="1190175" y="2203850"/>
            <a:ext cx="399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62"/>
          <p:cNvSpPr txBox="1"/>
          <p:nvPr/>
        </p:nvSpPr>
        <p:spPr>
          <a:xfrm>
            <a:off x="2044425" y="4266125"/>
            <a:ext cx="89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 </a:t>
            </a:r>
            <a:r>
              <a:rPr lang="ru"/>
              <a:t>word</a:t>
            </a:r>
            <a:endParaRPr/>
          </a:p>
        </p:txBody>
      </p:sp>
      <p:cxnSp>
        <p:nvCxnSpPr>
          <p:cNvPr id="381" name="Google Shape;381;p62"/>
          <p:cNvCxnSpPr/>
          <p:nvPr/>
        </p:nvCxnSpPr>
        <p:spPr>
          <a:xfrm rot="10800000">
            <a:off x="2348175" y="3990013"/>
            <a:ext cx="2700" cy="36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p62"/>
          <p:cNvSpPr txBox="1"/>
          <p:nvPr/>
        </p:nvSpPr>
        <p:spPr>
          <a:xfrm>
            <a:off x="3724825" y="2634025"/>
            <a:ext cx="5997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≈</a:t>
            </a:r>
            <a:endParaRPr sz="3000"/>
          </a:p>
        </p:txBody>
      </p:sp>
      <p:sp>
        <p:nvSpPr>
          <p:cNvPr id="383" name="Google Shape;383;p62"/>
          <p:cNvSpPr/>
          <p:nvPr/>
        </p:nvSpPr>
        <p:spPr>
          <a:xfrm>
            <a:off x="4440100" y="2094725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/>
          <p:nvPr/>
        </p:nvSpPr>
        <p:spPr>
          <a:xfrm>
            <a:off x="4440100" y="220385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2"/>
          <p:cNvSpPr txBox="1"/>
          <p:nvPr/>
        </p:nvSpPr>
        <p:spPr>
          <a:xfrm>
            <a:off x="4134750" y="2046200"/>
            <a:ext cx="43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</a:t>
            </a:r>
            <a:endParaRPr/>
          </a:p>
        </p:txBody>
      </p:sp>
      <p:sp>
        <p:nvSpPr>
          <p:cNvPr id="386" name="Google Shape;386;p62"/>
          <p:cNvSpPr txBox="1"/>
          <p:nvPr/>
        </p:nvSpPr>
        <p:spPr>
          <a:xfrm>
            <a:off x="51974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7" name="Google Shape;387;p62"/>
          <p:cNvSpPr/>
          <p:nvPr/>
        </p:nvSpPr>
        <p:spPr>
          <a:xfrm>
            <a:off x="5639225" y="2697750"/>
            <a:ext cx="666600" cy="634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6470225" y="2799450"/>
            <a:ext cx="3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✕</a:t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 rot="-5400000">
            <a:off x="7483050" y="2137350"/>
            <a:ext cx="599700" cy="17553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/>
          <p:nvPr/>
        </p:nvSpPr>
        <p:spPr>
          <a:xfrm rot="-5400000">
            <a:off x="6827825" y="2957100"/>
            <a:ext cx="599700" cy="115800"/>
          </a:xfrm>
          <a:prstGeom prst="rect">
            <a:avLst/>
          </a:prstGeom>
          <a:solidFill>
            <a:srgbClr val="E06666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2"/>
          <p:cNvSpPr txBox="1"/>
          <p:nvPr/>
        </p:nvSpPr>
        <p:spPr>
          <a:xfrm>
            <a:off x="6959375" y="3340825"/>
            <a:ext cx="33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</a:t>
            </a:r>
            <a:endParaRPr/>
          </a:p>
        </p:txBody>
      </p:sp>
      <p:cxnSp>
        <p:nvCxnSpPr>
          <p:cNvPr id="392" name="Google Shape;392;p62"/>
          <p:cNvCxnSpPr/>
          <p:nvPr/>
        </p:nvCxnSpPr>
        <p:spPr>
          <a:xfrm>
            <a:off x="5660225" y="2704775"/>
            <a:ext cx="631200" cy="6207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62"/>
          <p:cNvSpPr txBox="1"/>
          <p:nvPr/>
        </p:nvSpPr>
        <p:spPr>
          <a:xfrm>
            <a:off x="3672275" y="2419400"/>
            <a:ext cx="666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SVD</a:t>
            </a:r>
            <a:endParaRPr/>
          </a:p>
        </p:txBody>
      </p:sp>
      <p:sp>
        <p:nvSpPr>
          <p:cNvPr id="394" name="Google Shape;394;p62"/>
          <p:cNvSpPr txBox="1"/>
          <p:nvPr/>
        </p:nvSpPr>
        <p:spPr>
          <a:xfrm>
            <a:off x="4944975" y="1398300"/>
            <a:ext cx="159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document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5" name="Google Shape;395;p62"/>
          <p:cNvCxnSpPr>
            <a:stCxn id="394" idx="1"/>
            <a:endCxn id="385" idx="3"/>
          </p:cNvCxnSpPr>
          <p:nvPr/>
        </p:nvCxnSpPr>
        <p:spPr>
          <a:xfrm flipH="1">
            <a:off x="4565775" y="1613850"/>
            <a:ext cx="379200" cy="6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2"/>
          <p:cNvSpPr txBox="1"/>
          <p:nvPr/>
        </p:nvSpPr>
        <p:spPr>
          <a:xfrm>
            <a:off x="7100625" y="1829400"/>
            <a:ext cx="12888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word vector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397" name="Google Shape;397;p62"/>
          <p:cNvCxnSpPr>
            <a:stCxn id="396" idx="2"/>
            <a:endCxn id="390" idx="3"/>
          </p:cNvCxnSpPr>
          <p:nvPr/>
        </p:nvCxnSpPr>
        <p:spPr>
          <a:xfrm flipH="1">
            <a:off x="7127625" y="2197500"/>
            <a:ext cx="6174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5" y="2889646"/>
            <a:ext cx="1388350" cy="2982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62"/>
          <p:cNvCxnSpPr/>
          <p:nvPr/>
        </p:nvCxnSpPr>
        <p:spPr>
          <a:xfrm flipH="1" rot="10800000">
            <a:off x="1589499" y="2230636"/>
            <a:ext cx="760200" cy="7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текстов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0" name="Google Shape;410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16" name="Google Shape;416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000" y="1558425"/>
            <a:ext cx="2857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23" name="Google Shape;423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</p:txBody>
      </p:sp>
      <p:pic>
        <p:nvPicPr>
          <p:cNvPr id="424" name="Google Shape;4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0" y="2356875"/>
            <a:ext cx="3393375" cy="23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Структура</a:t>
            </a:r>
            <a:endParaRPr/>
          </a:p>
        </p:txBody>
      </p:sp>
      <p:pic>
        <p:nvPicPr>
          <p:cNvPr id="159" name="Google Shape;1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7125"/>
            <a:ext cx="5777749" cy="35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983" y="124700"/>
            <a:ext cx="4925843" cy="20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0"/>
          <p:cNvSpPr txBox="1"/>
          <p:nvPr/>
        </p:nvSpPr>
        <p:spPr>
          <a:xfrm>
            <a:off x="65750" y="4789500"/>
            <a:ext cx="6379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999999"/>
                </a:solidFill>
              </a:rPr>
              <a:t>https://arxiv.org/pdf/1905.06196.pdf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</p:txBody>
      </p:sp>
      <p:pic>
        <p:nvPicPr>
          <p:cNvPr id="431" name="Google Shape;43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75" y="2644425"/>
            <a:ext cx="3217075" cy="18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</p:txBody>
      </p:sp>
      <p:pic>
        <p:nvPicPr>
          <p:cNvPr id="438" name="Google Shape;4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300" y="3043925"/>
            <a:ext cx="3479975" cy="15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классифицировать текст?</a:t>
            </a:r>
            <a:endParaRPr/>
          </a:p>
        </p:txBody>
      </p:sp>
      <p:sp>
        <p:nvSpPr>
          <p:cNvPr id="450" name="Google Shape;450;p7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Просто чтобы классифицировать тексты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Спам-фильтр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Токсичные комментарии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Фейк-ньюс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 совсем классификация, а скорее регрессия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Оценка тональности текста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часть другой задачи NLP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Фильтрация обучающей выборки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Выбор сценария в диалоговой системе</a:t>
            </a:r>
            <a:endParaRPr/>
          </a:p>
        </p:txBody>
      </p:sp>
      <p:pic>
        <p:nvPicPr>
          <p:cNvPr id="451" name="Google Shape;4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025" y="2975900"/>
            <a:ext cx="3260925" cy="18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Методы классификации текстов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Классические методы</a:t>
            </a:r>
            <a:endParaRPr/>
          </a:p>
        </p:txBody>
      </p:sp>
      <p:sp>
        <p:nvSpPr>
          <p:cNvPr id="462" name="Google Shape;462;p7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Признаки: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Bag of Words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Tf-Idf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Embeddings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68" name="Google Shape;468;p73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73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cxnSp>
        <p:nvCxnSpPr>
          <p:cNvPr id="470" name="Google Shape;470;p73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73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73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73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73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73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73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77" name="Google Shape;477;p73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8" name="Google Shape;478;p73"/>
          <p:cNvCxnSpPr>
            <a:stCxn id="477" idx="0"/>
            <a:endCxn id="468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9" name="Google Shape;479;p73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cxnSp>
        <p:nvCxnSpPr>
          <p:cNvPr id="480" name="Google Shape;480;p73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73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82" name="Google Shape;482;p73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  <p:sp>
        <p:nvSpPr>
          <p:cNvPr id="483" name="Google Shape;483;p73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</a:t>
            </a:r>
            <a:endParaRPr/>
          </a:p>
        </p:txBody>
      </p:sp>
      <p:sp>
        <p:nvSpPr>
          <p:cNvPr id="489" name="Google Shape;489;p74"/>
          <p:cNvSpPr/>
          <p:nvPr/>
        </p:nvSpPr>
        <p:spPr>
          <a:xfrm>
            <a:off x="2399400" y="2418308"/>
            <a:ext cx="3218700" cy="715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74"/>
          <p:cNvCxnSpPr/>
          <p:nvPr/>
        </p:nvCxnSpPr>
        <p:spPr>
          <a:xfrm rot="10800000">
            <a:off x="4008750" y="2026563"/>
            <a:ext cx="0" cy="3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74"/>
          <p:cNvCxnSpPr/>
          <p:nvPr/>
        </p:nvCxnSpPr>
        <p:spPr>
          <a:xfrm rot="10800000">
            <a:off x="27971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74"/>
          <p:cNvCxnSpPr/>
          <p:nvPr/>
        </p:nvCxnSpPr>
        <p:spPr>
          <a:xfrm rot="10800000">
            <a:off x="33492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74"/>
          <p:cNvCxnSpPr/>
          <p:nvPr/>
        </p:nvCxnSpPr>
        <p:spPr>
          <a:xfrm rot="10800000">
            <a:off x="3890800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74"/>
          <p:cNvCxnSpPr/>
          <p:nvPr/>
        </p:nvCxnSpPr>
        <p:spPr>
          <a:xfrm rot="10800000">
            <a:off x="436927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74"/>
          <p:cNvCxnSpPr/>
          <p:nvPr/>
        </p:nvCxnSpPr>
        <p:spPr>
          <a:xfrm rot="10800000">
            <a:off x="5005525" y="4070800"/>
            <a:ext cx="0" cy="19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6" name="Google Shape;496;p74"/>
          <p:cNvSpPr txBox="1"/>
          <p:nvPr/>
        </p:nvSpPr>
        <p:spPr>
          <a:xfrm>
            <a:off x="3691200" y="2602513"/>
            <a:ext cx="820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NN</a:t>
            </a:r>
            <a:endParaRPr/>
          </a:p>
        </p:txBody>
      </p:sp>
      <p:sp>
        <p:nvSpPr>
          <p:cNvPr id="497" name="Google Shape;497;p74"/>
          <p:cNvSpPr/>
          <p:nvPr/>
        </p:nvSpPr>
        <p:spPr>
          <a:xfrm>
            <a:off x="2399400" y="3594748"/>
            <a:ext cx="3218700" cy="34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8" name="Google Shape;498;p74"/>
          <p:cNvCxnSpPr>
            <a:stCxn id="497" idx="0"/>
            <a:endCxn id="489" idx="2"/>
          </p:cNvCxnSpPr>
          <p:nvPr/>
        </p:nvCxnSpPr>
        <p:spPr>
          <a:xfrm rot="10800000">
            <a:off x="4008750" y="3133948"/>
            <a:ext cx="0" cy="46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74"/>
          <p:cNvSpPr txBox="1"/>
          <p:nvPr/>
        </p:nvSpPr>
        <p:spPr>
          <a:xfrm>
            <a:off x="3217950" y="3574675"/>
            <a:ext cx="1767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embedding layer</a:t>
            </a:r>
            <a:endParaRPr/>
          </a:p>
        </p:txBody>
      </p:sp>
      <p:sp>
        <p:nvSpPr>
          <p:cNvPr id="500" name="Google Shape;500;p74"/>
          <p:cNvSpPr txBox="1"/>
          <p:nvPr>
            <p:ph idx="1" type="body"/>
          </p:nvPr>
        </p:nvSpPr>
        <p:spPr>
          <a:xfrm>
            <a:off x="311700" y="1152475"/>
            <a:ext cx="2676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Когда имеем малое количество данных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6876700" y="3262350"/>
            <a:ext cx="2135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pre-trained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02" name="Google Shape;502;p74"/>
          <p:cNvCxnSpPr/>
          <p:nvPr/>
        </p:nvCxnSpPr>
        <p:spPr>
          <a:xfrm flipH="1">
            <a:off x="5828675" y="3536150"/>
            <a:ext cx="989100" cy="25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3" name="Google Shape;503;p74"/>
          <p:cNvCxnSpPr/>
          <p:nvPr/>
        </p:nvCxnSpPr>
        <p:spPr>
          <a:xfrm flipH="1" rot="10800000">
            <a:off x="1810750" y="3792750"/>
            <a:ext cx="410100" cy="10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4" name="Google Shape;504;p74"/>
          <p:cNvSpPr txBox="1"/>
          <p:nvPr/>
        </p:nvSpPr>
        <p:spPr>
          <a:xfrm>
            <a:off x="3291150" y="1164388"/>
            <a:ext cx="1435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(class, e.g. genre, or emotion)</a:t>
            </a:r>
            <a:endParaRPr/>
          </a:p>
        </p:txBody>
      </p:sp>
      <p:sp>
        <p:nvSpPr>
          <p:cNvPr id="505" name="Google Shape;505;p74"/>
          <p:cNvSpPr txBox="1"/>
          <p:nvPr/>
        </p:nvSpPr>
        <p:spPr>
          <a:xfrm>
            <a:off x="290650" y="3692850"/>
            <a:ext cx="16725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</a:rPr>
              <a:t>например, усреднить все эмбеддинги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06" name="Google Shape;506;p74"/>
          <p:cNvSpPr txBox="1"/>
          <p:nvPr/>
        </p:nvSpPr>
        <p:spPr>
          <a:xfrm>
            <a:off x="2991050" y="4597525"/>
            <a:ext cx="23772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</a:t>
            </a:r>
            <a:r>
              <a:rPr lang="ru" sz="1800"/>
              <a:t>I have a cat ...”</a:t>
            </a:r>
            <a:endParaRPr sz="1800"/>
          </a:p>
        </p:txBody>
      </p:sp>
      <p:sp>
        <p:nvSpPr>
          <p:cNvPr id="507" name="Google Shape;507;p74"/>
          <p:cNvSpPr txBox="1"/>
          <p:nvPr/>
        </p:nvSpPr>
        <p:spPr>
          <a:xfrm>
            <a:off x="2609675" y="4204675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        have      a      cat         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CNN</a:t>
            </a:r>
            <a:endParaRPr/>
          </a:p>
        </p:txBody>
      </p:sp>
      <p:pic>
        <p:nvPicPr>
          <p:cNvPr id="513" name="Google Shape;51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850" y="184975"/>
            <a:ext cx="6244976" cy="4849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7065300" y="4631525"/>
            <a:ext cx="17670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Zhang et al., 2015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Предобработка текста</a:t>
            </a:r>
            <a:endParaRPr/>
          </a:p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Токенизация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Нормализация 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Стемминг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Лемматизация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Удаление слов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Стоп-слова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Неинформативные слова, шаблоны</a:t>
            </a:r>
            <a:endParaRPr/>
          </a:p>
        </p:txBody>
      </p:sp>
      <p:pic>
        <p:nvPicPr>
          <p:cNvPr id="168" name="Google Shape;1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763" y="299300"/>
            <a:ext cx="3741975" cy="2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76" y="2506650"/>
            <a:ext cx="4287500" cy="233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2"/>
          <p:cNvSpPr txBox="1"/>
          <p:nvPr>
            <p:ph idx="1" type="body"/>
          </p:nvPr>
        </p:nvSpPr>
        <p:spPr>
          <a:xfrm>
            <a:off x="311700" y="7633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Классификация текста: жанр, автор текста и т.п.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Исправление опечаток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Ранжирования поисковой выдачи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Генерация текста, картинки по тексту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Машинный перевод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Диалоговые системы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-3429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  <a:highlight>
                  <a:srgbClr val="FFFFFE"/>
                </a:highlight>
              </a:rPr>
              <a:t>Суммаризация текста</a:t>
            </a:r>
            <a:endParaRPr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175" name="Google Shape;17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Примеры задач NLP</a:t>
            </a:r>
            <a:endParaRPr/>
          </a:p>
        </p:txBody>
      </p:sp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524" y="337925"/>
            <a:ext cx="2294776" cy="4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Выделение признаков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Какое компьютерное представление слов может быть?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Простой способ: one-hot encoding</a:t>
            </a:r>
            <a:endParaRPr/>
          </a:p>
        </p:txBody>
      </p:sp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6200"/>
            <a:ext cx="58400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One-hot encoding</a:t>
            </a: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395850" y="1983700"/>
            <a:ext cx="6058500" cy="15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Проблемы: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вектора не отображают значения слов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не установить меру близости между словами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ru" sz="1800">
                <a:solidFill>
                  <a:srgbClr val="FF0000"/>
                </a:solidFill>
              </a:rPr>
              <a:t>большой размер векторов при малом количестве содержимой информации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Bag-of-Words</a:t>
            </a:r>
            <a:endParaRPr/>
          </a:p>
        </p:txBody>
      </p:sp>
      <p:sp>
        <p:nvSpPr>
          <p:cNvPr id="200" name="Google Shape;200;p46"/>
          <p:cNvSpPr txBox="1"/>
          <p:nvPr>
            <p:ph idx="1" type="body"/>
          </p:nvPr>
        </p:nvSpPr>
        <p:spPr>
          <a:xfrm>
            <a:off x="311700" y="1152475"/>
            <a:ext cx="510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Сумма one-hot векторов слов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		</a:t>
            </a:r>
            <a:endParaRPr/>
          </a:p>
        </p:txBody>
      </p:sp>
      <p:pic>
        <p:nvPicPr>
          <p:cNvPr id="201" name="Google Shape;2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625" y="1725175"/>
            <a:ext cx="4490975" cy="31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